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4" r:id="rId11"/>
    <p:sldId id="265" r:id="rId12"/>
  </p:sldIdLst>
  <p:sldSz cx="12192000" cy="6858000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ucida Sans Unicode" panose="020B0602030504020204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6">
          <p15:clr>
            <a:srgbClr val="A4A3A4"/>
          </p15:clr>
        </p15:guide>
        <p15:guide id="2" pos="302">
          <p15:clr>
            <a:srgbClr val="A4A3A4"/>
          </p15:clr>
        </p15:guide>
        <p15:guide id="3" orient="horz" pos="3543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dl0mz8BZmrkQsHjyXwa3oorW3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3A5AAB-09EB-43FE-ADBC-F7DA414B672F}">
  <a:tblStyle styleId="{C73A5AAB-09EB-43FE-ADBC-F7DA414B67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1366"/>
        <p:guide pos="302"/>
        <p:guide orient="horz" pos="3543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Word]Лист1'!$A$22</c:f>
              <c:strCache>
                <c:ptCount val="1"/>
                <c:pt idx="0">
                  <c:v>исследователи б/степени,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Word]Лист1'!$T$2:$AA$2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в Microsoft Word]Лист1'!$T$22:$AA$22</c:f>
              <c:numCache>
                <c:formatCode>General</c:formatCode>
                <c:ptCount val="8"/>
                <c:pt idx="0">
                  <c:v>12</c:v>
                </c:pt>
                <c:pt idx="1">
                  <c:v>11</c:v>
                </c:pt>
                <c:pt idx="2">
                  <c:v>3</c:v>
                </c:pt>
                <c:pt idx="3" formatCode="0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1-473F-A85B-10C02EA1B3D8}"/>
            </c:ext>
          </c:extLst>
        </c:ser>
        <c:ser>
          <c:idx val="1"/>
          <c:order val="1"/>
          <c:tx>
            <c:strRef>
              <c:f>'[Диаграмма в Microsoft Word]Лист1'!$A$23</c:f>
              <c:strCache>
                <c:ptCount val="1"/>
                <c:pt idx="0">
                  <c:v>кандидаты наук,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Word]Лист1'!$T$2:$AA$2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в Microsoft Word]Лист1'!$T$23:$AA$23</c:f>
              <c:numCache>
                <c:formatCode>General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 formatCode="0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1-473F-A85B-10C02EA1B3D8}"/>
            </c:ext>
          </c:extLst>
        </c:ser>
        <c:ser>
          <c:idx val="2"/>
          <c:order val="2"/>
          <c:tx>
            <c:strRef>
              <c:f>'[Диаграмма в Microsoft Word]Лист1'!$A$24</c:f>
              <c:strCache>
                <c:ptCount val="1"/>
                <c:pt idx="0">
                  <c:v>доктора наук, чел.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Word]Лист1'!$T$2:$AA$2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в Microsoft Word]Лист1'!$T$24:$AA$24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 formatCode="0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51-473F-A85B-10C02EA1B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186176"/>
        <c:axId val="1985186720"/>
      </c:barChart>
      <c:lineChart>
        <c:grouping val="standard"/>
        <c:varyColors val="0"/>
        <c:ser>
          <c:idx val="3"/>
          <c:order val="3"/>
          <c:tx>
            <c:strRef>
              <c:f>'[Диаграмма в Microsoft Word]Лист1'!$A$20</c:f>
              <c:strCache>
                <c:ptCount val="1"/>
                <c:pt idx="0">
                  <c:v>Количество сотрудников, чел.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Word]Лист1'!$T$2:$AA$2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в Microsoft Word]Лист1'!$T$20:$AA$20</c:f>
              <c:numCache>
                <c:formatCode>General</c:formatCode>
                <c:ptCount val="8"/>
                <c:pt idx="0">
                  <c:v>31</c:v>
                </c:pt>
                <c:pt idx="1">
                  <c:v>27</c:v>
                </c:pt>
                <c:pt idx="2">
                  <c:v>18</c:v>
                </c:pt>
                <c:pt idx="3" formatCode="0">
                  <c:v>16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251-473F-A85B-10C02EA1B3D8}"/>
            </c:ext>
          </c:extLst>
        </c:ser>
        <c:ser>
          <c:idx val="4"/>
          <c:order val="4"/>
          <c:tx>
            <c:strRef>
              <c:f>'[Диаграмма в Microsoft Word]Лист1'!$A$28</c:f>
              <c:strCache>
                <c:ptCount val="1"/>
                <c:pt idx="0">
                  <c:v>Штатные единицы НПР, ставки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Word]Лист1'!$T$2:$AA$2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'[Диаграмма в Microsoft Word]Лист1'!$T$28:$AA$28</c:f>
              <c:numCache>
                <c:formatCode>0</c:formatCode>
                <c:ptCount val="8"/>
                <c:pt idx="0">
                  <c:v>27</c:v>
                </c:pt>
                <c:pt idx="1">
                  <c:v>25</c:v>
                </c:pt>
                <c:pt idx="2">
                  <c:v>16</c:v>
                </c:pt>
                <c:pt idx="3" formatCode="0.0">
                  <c:v>9.25</c:v>
                </c:pt>
                <c:pt idx="4" formatCode="0.00">
                  <c:v>9.25</c:v>
                </c:pt>
                <c:pt idx="5" formatCode="General">
                  <c:v>6.75</c:v>
                </c:pt>
                <c:pt idx="6" formatCode="General">
                  <c:v>6.75</c:v>
                </c:pt>
                <c:pt idx="7" formatCode="General">
                  <c:v>6.75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251-473F-A85B-10C02EA1B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526976"/>
        <c:axId val="1525648320"/>
      </c:lineChart>
      <c:catAx>
        <c:axId val="19851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5186720"/>
        <c:crosses val="autoZero"/>
        <c:auto val="1"/>
        <c:lblAlgn val="ctr"/>
        <c:lblOffset val="100"/>
        <c:noMultiLvlLbl val="0"/>
      </c:catAx>
      <c:valAx>
        <c:axId val="198518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5186176"/>
        <c:crosses val="autoZero"/>
        <c:crossBetween val="between"/>
      </c:valAx>
      <c:valAx>
        <c:axId val="15256483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0526976"/>
        <c:crosses val="max"/>
        <c:crossBetween val="between"/>
      </c:valAx>
      <c:catAx>
        <c:axId val="199052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5648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176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4120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3990c1e5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13990c1e5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416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95548ff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195548ffc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195548ffc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27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3990c1e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13990c1e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13990c1e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05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440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3990c1e5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13990c1e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98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3990c1e5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13990c1e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6115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3990c1e5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13990c1e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223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3990c1e5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13990c1e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950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20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ctrTitle"/>
          </p:nvPr>
        </p:nvSpPr>
        <p:spPr>
          <a:xfrm>
            <a:off x="2596567" y="247899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Helvetica Neue"/>
              <a:buNone/>
            </a:pPr>
            <a:r>
              <a:rPr lang="ru-RU" sz="44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Отчет об основных результатах научной деятельности </a:t>
            </a:r>
            <a: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Научно-исследовательского института региональной экономики Севера за </a:t>
            </a:r>
            <a:r>
              <a:rPr lang="ru-RU" sz="44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 год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990c1e50_0_41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Результаты интеллектуальной деятельности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" name="Google Shape;143;g213990c1e50_0_41"/>
          <p:cNvGraphicFramePr/>
          <p:nvPr>
            <p:extLst>
              <p:ext uri="{D42A27DB-BD31-4B8C-83A1-F6EECF244321}">
                <p14:modId xmlns:p14="http://schemas.microsoft.com/office/powerpoint/2010/main" val="1146365402"/>
              </p:ext>
            </p:extLst>
          </p:nvPr>
        </p:nvGraphicFramePr>
        <p:xfrm>
          <a:off x="1550683" y="1197746"/>
          <a:ext cx="9613150" cy="401929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5154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2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зарегистрированных результатов интеллектуальной деятельности (патенты на изобретения, полезные модели, промышленные образцы; свидетельства о регистрации программ для ЭВМ и баз данных)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2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2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патентов на изобретения, полезные модели, промышленные образцы в общем количестве результатов интеллектуальной деятельности, зарегистрированных за год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сделок по коммерциализации изобретений, полезных моделей, промышленных образцов, ноу-хау, программ для ЭВМ, баз данных, права на которые принадлежат СВФУ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dirty="0" smtClean="0"/>
                        <a:t>-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3990c1e50_0_48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 работы на 2023 год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2154" y="1212870"/>
            <a:ext cx="1084528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Предлагается применить следующий план действий для устранения проблем и недостатков:</a:t>
            </a:r>
          </a:p>
          <a:p>
            <a:pPr marL="361950" indent="-361950">
              <a:spcAft>
                <a:spcPts val="600"/>
              </a:spcAft>
            </a:pPr>
            <a:r>
              <a:rPr lang="ru-RU" sz="1600" dirty="0" smtClean="0"/>
              <a:t>1. В </a:t>
            </a:r>
            <a:r>
              <a:rPr lang="ru-RU" sz="1600" dirty="0"/>
              <a:t>2023 году распределение плановые значения КПЭ НИИРЭС среди научных сотрудников выполнено каждому индивидуально в рамках эффективного </a:t>
            </a:r>
            <a:r>
              <a:rPr lang="ru-RU" sz="1600" dirty="0" smtClean="0"/>
              <a:t>контракта (продолжение мониторинга и контроля выполнения ЭК). </a:t>
            </a:r>
            <a:r>
              <a:rPr lang="ru-RU" sz="1600" dirty="0"/>
              <a:t>Усилить работу по подготовке, публикации и индексации научных статей в высокорейтинговых журналах (Q1-Q2), входящих в базы данных </a:t>
            </a:r>
            <a:r>
              <a:rPr lang="ru-RU" sz="1600" dirty="0" err="1"/>
              <a:t>Scopus</a:t>
            </a:r>
            <a:r>
              <a:rPr lang="ru-RU" sz="1600" dirty="0"/>
              <a:t>, </a:t>
            </a:r>
            <a:r>
              <a:rPr lang="ru-RU" sz="1600" dirty="0" err="1"/>
              <a:t>WoS</a:t>
            </a:r>
            <a:r>
              <a:rPr lang="ru-RU" sz="1600" dirty="0"/>
              <a:t> с учетом требований на лабораторию института - 1 статья в год.</a:t>
            </a:r>
          </a:p>
          <a:p>
            <a:pPr marL="361950" indent="-361950">
              <a:spcAft>
                <a:spcPts val="600"/>
              </a:spcAft>
            </a:pPr>
            <a:r>
              <a:rPr lang="ru-RU" sz="1600" dirty="0" smtClean="0"/>
              <a:t>2. Усилить работу по подготовке конкурсных заявок на выполнение финансируемых НИР, направляемых в фонды поддержки науки (РНФ и др.), региональные ведомства через сайт https://zakupki.gov.ru.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ru-RU" sz="1600" dirty="0" smtClean="0"/>
              <a:t>Продолжить работу методологического семинара НИИРЭС по обсуждению полученных научных результатов по проекту ГЗ и диссертаций.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ru-RU" sz="1600" dirty="0" smtClean="0"/>
              <a:t>Продолжить работу и расширить научный задел института по этнологическим экспертизам.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ru-RU" sz="1600" dirty="0" smtClean="0"/>
              <a:t>Организация экспертной дискуссии на </a:t>
            </a:r>
            <a:r>
              <a:rPr lang="ru-RU" sz="1600" dirty="0"/>
              <a:t>III </a:t>
            </a:r>
            <a:r>
              <a:rPr lang="ru-RU" sz="1600" dirty="0" smtClean="0"/>
              <a:t>форуме </a:t>
            </a:r>
            <a:r>
              <a:rPr lang="ru-RU" sz="1600" dirty="0"/>
              <a:t>«Университеты и развитие геостратегических территорий России</a:t>
            </a:r>
            <a:r>
              <a:rPr lang="ru-RU" sz="1600" dirty="0" smtClean="0"/>
              <a:t>» (июнь 2023 г.)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ru-RU" sz="1600" dirty="0" smtClean="0"/>
              <a:t>Организация VII</a:t>
            </a:r>
            <a:r>
              <a:rPr lang="ru-RU" sz="1600" dirty="0"/>
              <a:t>I</a:t>
            </a:r>
            <a:r>
              <a:rPr lang="ru-RU" sz="1600" dirty="0" smtClean="0"/>
              <a:t> Всероссийской научно-практической конференции </a:t>
            </a:r>
            <a:r>
              <a:rPr lang="ru-RU" sz="1600" dirty="0"/>
              <a:t>«Устойчивый Север: общество, экономика, экология, политика» </a:t>
            </a:r>
            <a:r>
              <a:rPr lang="ru-RU" sz="1600" dirty="0" smtClean="0"/>
              <a:t>в рамках V </a:t>
            </a:r>
            <a:r>
              <a:rPr lang="ru-RU" sz="1600" dirty="0"/>
              <a:t>Северного Форума по устойчивому развитию в Республике Саха (Якутия</a:t>
            </a:r>
            <a:r>
              <a:rPr lang="ru-RU" sz="1600" dirty="0" smtClean="0"/>
              <a:t>) (ноябрь 2023 г.)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ru-RU" sz="1600" dirty="0" smtClean="0"/>
              <a:t>Продолжить работу по сотрудничеству с мэрией города Якутска по корректировке Стратегии города.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ru-RU" sz="1600" dirty="0" smtClean="0"/>
              <a:t>Выполнение двух грантов РНФ, в том числе </a:t>
            </a:r>
            <a:r>
              <a:rPr lang="ru-RU" sz="1600" dirty="0"/>
              <a:t>в сотрудничестве </a:t>
            </a:r>
            <a:r>
              <a:rPr lang="ru-RU" sz="1600" dirty="0" smtClean="0"/>
              <a:t>с </a:t>
            </a:r>
            <a:r>
              <a:rPr lang="ru-RU" sz="1600" dirty="0"/>
              <a:t>коллегами </a:t>
            </a:r>
            <a:r>
              <a:rPr lang="ru-RU" sz="1600" dirty="0" err="1"/>
              <a:t>КарНЦ</a:t>
            </a:r>
            <a:r>
              <a:rPr lang="ru-RU" sz="1600" dirty="0"/>
              <a:t> РАН (Петрозаводск, Республика Карелия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450" y="619125"/>
            <a:ext cx="928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Краткая характеристика структуры и кадрового состава НИИРЭС</a:t>
            </a:r>
            <a:endParaRPr lang="ru-RU" sz="2000" dirty="0"/>
          </a:p>
        </p:txBody>
      </p:sp>
      <p:grpSp>
        <p:nvGrpSpPr>
          <p:cNvPr id="4" name="Группа 54"/>
          <p:cNvGrpSpPr>
            <a:grpSpLocks/>
          </p:cNvGrpSpPr>
          <p:nvPr/>
        </p:nvGrpSpPr>
        <p:grpSpPr bwMode="auto">
          <a:xfrm>
            <a:off x="2601119" y="1322118"/>
            <a:ext cx="7142956" cy="2303970"/>
            <a:chOff x="722246" y="1628800"/>
            <a:chExt cx="7966916" cy="3317060"/>
          </a:xfrm>
        </p:grpSpPr>
        <p:grpSp>
          <p:nvGrpSpPr>
            <p:cNvPr id="5" name="Группа 52"/>
            <p:cNvGrpSpPr>
              <a:grpSpLocks/>
            </p:cNvGrpSpPr>
            <p:nvPr/>
          </p:nvGrpSpPr>
          <p:grpSpPr bwMode="auto">
            <a:xfrm>
              <a:off x="722246" y="1628800"/>
              <a:ext cx="7966916" cy="3317060"/>
              <a:chOff x="650238" y="2204864"/>
              <a:chExt cx="7966916" cy="3317060"/>
            </a:xfrm>
          </p:grpSpPr>
          <p:grpSp>
            <p:nvGrpSpPr>
              <p:cNvPr id="11" name="Группа 23"/>
              <p:cNvGrpSpPr>
                <a:grpSpLocks/>
              </p:cNvGrpSpPr>
              <p:nvPr/>
            </p:nvGrpSpPr>
            <p:grpSpPr bwMode="auto">
              <a:xfrm>
                <a:off x="650238" y="2780929"/>
                <a:ext cx="6831285" cy="2740995"/>
                <a:chOff x="517011" y="1397622"/>
                <a:chExt cx="6796084" cy="2976366"/>
              </a:xfrm>
            </p:grpSpPr>
            <p:grpSp>
              <p:nvGrpSpPr>
                <p:cNvPr id="15" name="Group 5"/>
                <p:cNvGrpSpPr>
                  <a:grpSpLocks/>
                </p:cNvGrpSpPr>
                <p:nvPr/>
              </p:nvGrpSpPr>
              <p:grpSpPr bwMode="auto">
                <a:xfrm>
                  <a:off x="517011" y="1574880"/>
                  <a:ext cx="6608558" cy="2799108"/>
                  <a:chOff x="1734" y="2293"/>
                  <a:chExt cx="11357" cy="2420"/>
                </a:xfrm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</p:grpSpPr>
              <p:sp>
                <p:nvSpPr>
                  <p:cNvPr id="1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4" y="3451"/>
                    <a:ext cx="0" cy="180"/>
                  </a:xfrm>
                  <a:prstGeom prst="line">
                    <a:avLst/>
                  </a:prstGeom>
                  <a:grp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2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997" y="2293"/>
                    <a:ext cx="11094" cy="2420"/>
                    <a:chOff x="1997" y="2293"/>
                    <a:chExt cx="11094" cy="2420"/>
                  </a:xfrm>
                  <a:grpFill/>
                </p:grpSpPr>
                <p:sp>
                  <p:nvSpPr>
                    <p:cNvPr id="21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5" y="3178"/>
                      <a:ext cx="3572" cy="1519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Лаборатория</a:t>
                      </a: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и</a:t>
                      </a: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нновационной 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экономики недропользования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 smtClean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4</a:t>
                      </a: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 сотрудник</a:t>
                      </a: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а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3" y="3173"/>
                      <a:ext cx="3574" cy="1540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Лаборатория экономики народонаселения и 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демографии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 smtClean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4 сотрудника</a:t>
                      </a: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62" y="3185"/>
                      <a:ext cx="2929" cy="1528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Лаборатория </a:t>
                      </a: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/>
                      </a:r>
                      <a:b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</a:b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проблем управления региональной экономики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4 сотрудника</a:t>
                      </a: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2293"/>
                      <a:ext cx="3354" cy="479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alt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АУП – советник,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alt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секретарь</a:t>
                      </a:r>
                      <a:endParaRPr lang="ru-RU" alt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cxnSp>
              <p:nvCxnSpPr>
                <p:cNvPr id="16" name="Прямая соединительная линия 14"/>
                <p:cNvCxnSpPr>
                  <a:cxnSpLocks noChangeShapeType="1"/>
                </p:cNvCxnSpPr>
                <p:nvPr/>
              </p:nvCxnSpPr>
              <p:spPr bwMode="auto">
                <a:xfrm>
                  <a:off x="1624463" y="1397622"/>
                  <a:ext cx="5688632" cy="0"/>
                </a:xfrm>
                <a:prstGeom prst="line">
                  <a:avLst/>
                </a:prstGeom>
                <a:noFill/>
                <a:ln w="22225" cmpd="dbl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Прямая соединительная линия 16"/>
                <p:cNvCxnSpPr>
                  <a:cxnSpLocks noChangeShapeType="1"/>
                  <a:endCxn id="24" idx="0"/>
                </p:cNvCxnSpPr>
                <p:nvPr/>
              </p:nvCxnSpPr>
              <p:spPr bwMode="auto">
                <a:xfrm>
                  <a:off x="1624464" y="1397622"/>
                  <a:ext cx="21420" cy="177258"/>
                </a:xfrm>
                <a:prstGeom prst="line">
                  <a:avLst/>
                </a:prstGeom>
                <a:noFill/>
                <a:ln w="22225" cmpd="dbl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Прямая соединительная линия 77"/>
                <p:cNvCxnSpPr>
                  <a:cxnSpLocks noChangeShapeType="1"/>
                </p:cNvCxnSpPr>
                <p:nvPr/>
              </p:nvCxnSpPr>
              <p:spPr bwMode="auto">
                <a:xfrm>
                  <a:off x="7310656" y="1397622"/>
                  <a:ext cx="0" cy="375195"/>
                </a:xfrm>
                <a:prstGeom prst="line">
                  <a:avLst/>
                </a:prstGeom>
                <a:noFill/>
                <a:ln w="22225" cmpd="dbl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" name="Скругленный прямоугольник 7"/>
              <p:cNvSpPr>
                <a:spLocks noChangeArrowheads="1"/>
              </p:cNvSpPr>
              <p:nvPr/>
            </p:nvSpPr>
            <p:spPr bwMode="auto">
              <a:xfrm>
                <a:off x="2915816" y="2924973"/>
                <a:ext cx="2663825" cy="5762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4445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000" rIns="0" anchor="ctr"/>
              <a:lstStyle/>
              <a:p>
                <a:pPr algn="ctr">
                  <a:buClr>
                    <a:srgbClr val="000000"/>
                  </a:buClr>
                  <a:buSzPct val="100000"/>
                </a:pPr>
                <a:endParaRPr lang="ru-RU" altLang="ru-RU" sz="900" b="1" dirty="0">
                  <a:solidFill>
                    <a:srgbClr val="6C0000"/>
                  </a:solidFill>
                  <a:cs typeface="Arial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>
                    <a:solidFill>
                      <a:srgbClr val="6C0000"/>
                    </a:solidFill>
                    <a:cs typeface="Arial" pitchFamily="34" charset="0"/>
                  </a:rPr>
                  <a:t>УЧЕНЫЙ СОВЕТ </a:t>
                </a:r>
              </a:p>
              <a:p>
                <a:pPr algn="ctr">
                  <a:buClr>
                    <a:srgbClr val="000000"/>
                  </a:buClr>
                  <a:buSzPct val="100000"/>
                </a:pPr>
                <a:endParaRPr lang="ru-RU" altLang="ru-RU" sz="900" b="1" dirty="0">
                  <a:solidFill>
                    <a:srgbClr val="6C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Скругленный прямоугольник 7"/>
              <p:cNvSpPr>
                <a:spLocks noChangeArrowheads="1"/>
              </p:cNvSpPr>
              <p:nvPr/>
            </p:nvSpPr>
            <p:spPr bwMode="auto">
              <a:xfrm>
                <a:off x="3419872" y="2204864"/>
                <a:ext cx="1641475" cy="41275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4445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000" rIns="0" anchor="ctr"/>
              <a:lstStyle/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 smtClean="0">
                    <a:solidFill>
                      <a:srgbClr val="6C0000"/>
                    </a:solidFill>
                    <a:cs typeface="Arial" pitchFamily="34" charset="0"/>
                  </a:rPr>
                  <a:t>ДИРЕКТОР</a:t>
                </a:r>
                <a:endParaRPr lang="ru-RU" altLang="ru-RU" sz="900" b="1" dirty="0">
                  <a:solidFill>
                    <a:srgbClr val="6C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AutoShape 41"/>
              <p:cNvSpPr>
                <a:spLocks noChangeArrowheads="1"/>
              </p:cNvSpPr>
              <p:nvPr/>
            </p:nvSpPr>
            <p:spPr bwMode="auto">
              <a:xfrm>
                <a:off x="6025146" y="2857597"/>
                <a:ext cx="2592008" cy="71567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4445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000" rIns="0" anchor="ctr"/>
              <a:lstStyle/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>
                    <a:solidFill>
                      <a:srgbClr val="6C0000"/>
                    </a:solidFill>
                    <a:cs typeface="Arial" pitchFamily="34" charset="0"/>
                  </a:rPr>
                  <a:t>Научная школа</a:t>
                </a:r>
              </a:p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>
                    <a:solidFill>
                      <a:srgbClr val="6C0000"/>
                    </a:solidFill>
                    <a:cs typeface="Arial" pitchFamily="34" charset="0"/>
                  </a:rPr>
                  <a:t>«Региональная экономика Севера»</a:t>
                </a:r>
              </a:p>
            </p:txBody>
          </p:sp>
        </p:grpSp>
        <p:grpSp>
          <p:nvGrpSpPr>
            <p:cNvPr id="6" name="Группа 53"/>
            <p:cNvGrpSpPr>
              <a:grpSpLocks/>
            </p:cNvGrpSpPr>
            <p:nvPr/>
          </p:nvGrpSpPr>
          <p:grpSpPr bwMode="auto">
            <a:xfrm>
              <a:off x="1166335" y="3049910"/>
              <a:ext cx="5487113" cy="232127"/>
              <a:chOff x="1166335" y="3049910"/>
              <a:chExt cx="5487113" cy="232127"/>
            </a:xfrm>
          </p:grpSpPr>
          <p:cxnSp>
            <p:nvCxnSpPr>
              <p:cNvPr id="7" name="Прямая соединительная линия 9"/>
              <p:cNvCxnSpPr>
                <a:cxnSpLocks noChangeShapeType="1"/>
              </p:cNvCxnSpPr>
              <p:nvPr/>
            </p:nvCxnSpPr>
            <p:spPr bwMode="auto">
              <a:xfrm>
                <a:off x="1166335" y="3050011"/>
                <a:ext cx="5487113" cy="12730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" name="Прямая соединительная линия 90"/>
              <p:cNvCxnSpPr>
                <a:cxnSpLocks noChangeShapeType="1"/>
              </p:cNvCxnSpPr>
              <p:nvPr/>
            </p:nvCxnSpPr>
            <p:spPr bwMode="auto">
              <a:xfrm>
                <a:off x="6653447" y="3080898"/>
                <a:ext cx="0" cy="201139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" name="Прямая соединительная линия 90"/>
              <p:cNvCxnSpPr>
                <a:cxnSpLocks noChangeShapeType="1"/>
              </p:cNvCxnSpPr>
              <p:nvPr/>
            </p:nvCxnSpPr>
            <p:spPr bwMode="auto">
              <a:xfrm>
                <a:off x="4012810" y="3068960"/>
                <a:ext cx="0" cy="201139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" name="Прямая соединительная линия 90"/>
              <p:cNvCxnSpPr>
                <a:cxnSpLocks noChangeShapeType="1"/>
              </p:cNvCxnSpPr>
              <p:nvPr/>
            </p:nvCxnSpPr>
            <p:spPr bwMode="auto">
              <a:xfrm>
                <a:off x="1180190" y="3049910"/>
                <a:ext cx="0" cy="201139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32508198"/>
              </p:ext>
            </p:extLst>
          </p:nvPr>
        </p:nvGraphicFramePr>
        <p:xfrm>
          <a:off x="2999279" y="3837243"/>
          <a:ext cx="5940425" cy="280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Прямоугольник 25"/>
          <p:cNvSpPr/>
          <p:nvPr/>
        </p:nvSpPr>
        <p:spPr bwMode="auto">
          <a:xfrm>
            <a:off x="214983" y="2650959"/>
            <a:ext cx="2016223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Структура НИИРЭС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5483" y="5025521"/>
            <a:ext cx="2101479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Кадровый состав НИИРЭС</a:t>
            </a:r>
          </a:p>
        </p:txBody>
      </p:sp>
    </p:spTree>
    <p:extLst>
      <p:ext uri="{BB962C8B-B14F-4D97-AF65-F5344CB8AC3E}">
        <p14:creationId xmlns:p14="http://schemas.microsoft.com/office/powerpoint/2010/main" val="157848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95548ffc1_0_6"/>
          <p:cNvSpPr txBox="1"/>
          <p:nvPr/>
        </p:nvSpPr>
        <p:spPr>
          <a:xfrm>
            <a:off x="1769450" y="477114"/>
            <a:ext cx="9078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300"/>
            </a:pPr>
            <a:r>
              <a:rPr lang="ru-RU" sz="2000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Плановые </a:t>
            </a:r>
            <a:r>
              <a:rPr lang="ru-RU" sz="20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показатели на 2022 год по научно-исследовательскому блоку</a:t>
            </a:r>
            <a:endParaRPr sz="20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1195548ffc1_0_6"/>
          <p:cNvSpPr txBox="1"/>
          <p:nvPr/>
        </p:nvSpPr>
        <p:spPr>
          <a:xfrm>
            <a:off x="1850450" y="1177907"/>
            <a:ext cx="8997600" cy="20312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324</a:t>
            </a:r>
            <a:r>
              <a:rPr lang="ru-RU" sz="20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тыс. рублей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объем НИОКР в расчете на 1 НПР;</a:t>
            </a:r>
            <a:endParaRPr sz="20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</a:t>
            </a:r>
            <a:r>
              <a:rPr lang="ru-RU" sz="20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публикаций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индексируемых в </a:t>
            </a:r>
            <a:r>
              <a:rPr lang="ru-RU" sz="20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на 100 НПР;</a:t>
            </a:r>
            <a:endParaRPr sz="20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31</a:t>
            </a:r>
            <a:r>
              <a:rPr lang="ru-RU" sz="20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</a:t>
            </a:r>
            <a:r>
              <a:rPr lang="ru-RU" sz="2000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доля исследователей в возрасте не старше 39 лет;</a:t>
            </a:r>
            <a:endParaRPr sz="20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ru-RU" sz="2000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совместных международных и межрегиональных </a:t>
            </a:r>
            <a:r>
              <a:rPr lang="ru-RU" sz="20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проектов</a:t>
            </a:r>
            <a:r>
              <a:rPr lang="ru-RU" sz="20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том числе с бизнес-структурами. </a:t>
            </a:r>
            <a:endParaRPr sz="20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26884"/>
              </p:ext>
            </p:extLst>
          </p:nvPr>
        </p:nvGraphicFramePr>
        <p:xfrm>
          <a:off x="533412" y="3756137"/>
          <a:ext cx="11259371" cy="2917393"/>
        </p:xfrm>
        <a:graphic>
          <a:graphicData uri="http://schemas.openxmlformats.org/drawingml/2006/table">
            <a:tbl>
              <a:tblPr firstRow="1" firstCol="1" bandRow="1"/>
              <a:tblGrid>
                <a:gridCol w="3803841">
                  <a:extLst>
                    <a:ext uri="{9D8B030D-6E8A-4147-A177-3AD203B41FA5}">
                      <a16:colId xmlns="" xmlns:a16="http://schemas.microsoft.com/office/drawing/2014/main" val="4152683211"/>
                    </a:ext>
                  </a:extLst>
                </a:gridCol>
                <a:gridCol w="871505">
                  <a:extLst>
                    <a:ext uri="{9D8B030D-6E8A-4147-A177-3AD203B41FA5}">
                      <a16:colId xmlns="" xmlns:a16="http://schemas.microsoft.com/office/drawing/2014/main" val="4112953907"/>
                    </a:ext>
                  </a:extLst>
                </a:gridCol>
                <a:gridCol w="990433">
                  <a:extLst>
                    <a:ext uri="{9D8B030D-6E8A-4147-A177-3AD203B41FA5}">
                      <a16:colId xmlns="" xmlns:a16="http://schemas.microsoft.com/office/drawing/2014/main" val="1022714683"/>
                    </a:ext>
                  </a:extLst>
                </a:gridCol>
                <a:gridCol w="1028164">
                  <a:extLst>
                    <a:ext uri="{9D8B030D-6E8A-4147-A177-3AD203B41FA5}">
                      <a16:colId xmlns="" xmlns:a16="http://schemas.microsoft.com/office/drawing/2014/main" val="2581461876"/>
                    </a:ext>
                  </a:extLst>
                </a:gridCol>
                <a:gridCol w="1028165">
                  <a:extLst>
                    <a:ext uri="{9D8B030D-6E8A-4147-A177-3AD203B41FA5}">
                      <a16:colId xmlns="" xmlns:a16="http://schemas.microsoft.com/office/drawing/2014/main" val="2795342676"/>
                    </a:ext>
                  </a:extLst>
                </a:gridCol>
                <a:gridCol w="839510">
                  <a:extLst>
                    <a:ext uri="{9D8B030D-6E8A-4147-A177-3AD203B41FA5}">
                      <a16:colId xmlns="" xmlns:a16="http://schemas.microsoft.com/office/drawing/2014/main" val="2587788571"/>
                    </a:ext>
                  </a:extLst>
                </a:gridCol>
                <a:gridCol w="1113059">
                  <a:extLst>
                    <a:ext uri="{9D8B030D-6E8A-4147-A177-3AD203B41FA5}">
                      <a16:colId xmlns="" xmlns:a16="http://schemas.microsoft.com/office/drawing/2014/main" val="319644122"/>
                    </a:ext>
                  </a:extLst>
                </a:gridCol>
                <a:gridCol w="792347">
                  <a:extLst>
                    <a:ext uri="{9D8B030D-6E8A-4147-A177-3AD203B41FA5}">
                      <a16:colId xmlns="" xmlns:a16="http://schemas.microsoft.com/office/drawing/2014/main" val="1698588143"/>
                    </a:ext>
                  </a:extLst>
                </a:gridCol>
                <a:gridCol w="7923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4839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1400" dirty="0" smtClean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1400" dirty="0" smtClean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1400" dirty="0" smtClean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1400" dirty="0" smtClean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8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9986322"/>
                  </a:ext>
                </a:extLst>
              </a:tr>
              <a:tr h="265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факт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5851178"/>
                  </a:ext>
                </a:extLst>
              </a:tr>
              <a:tr h="507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Публикации </a:t>
                      </a:r>
                      <a:r>
                        <a:rPr lang="en-US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err="1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(база данных </a:t>
                      </a:r>
                      <a:r>
                        <a:rPr lang="en-US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RSCI</a:t>
                      </a: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ед.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(+3 </a:t>
                      </a:r>
                      <a:r>
                        <a:rPr lang="en-US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RSCI)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87,5% </a:t>
                      </a:r>
                      <a:r>
                        <a:rPr lang="en-US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125%</a:t>
                      </a:r>
                      <a:r>
                        <a:rPr lang="en-US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6/2</a:t>
                      </a:r>
                      <a:endParaRPr lang="ru-RU" sz="14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3463940"/>
                  </a:ext>
                </a:extLst>
              </a:tr>
              <a:tr h="507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Привлеченное финансирование НИР, тыс. руб.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1346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5937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5356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2190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3198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146%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152232"/>
                  </a:ext>
                </a:extLst>
              </a:tr>
              <a:tr h="25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НПР, шт.ед.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9,25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4231598"/>
                  </a:ext>
                </a:extLst>
              </a:tr>
              <a:tr h="507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Публикации </a:t>
                      </a:r>
                      <a:r>
                        <a:rPr lang="en-US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1 НПР (база данных </a:t>
                      </a:r>
                      <a:r>
                        <a:rPr lang="en-US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RSCI</a:t>
                      </a: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ед.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 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(1,5)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0373914"/>
                  </a:ext>
                </a:extLst>
              </a:tr>
              <a:tr h="507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Привлеченное финансирование НИР на 1 НПР, тыс. руб./шт.ед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879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793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80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Helvetica Neu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400" dirty="0">
                        <a:effectLst/>
                        <a:latin typeface="Helvetica Neu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550516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4716" y="3417583"/>
            <a:ext cx="1096806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</a:rPr>
              <a:t>Таблица 1. Выполнения ключевых показателей эффективности НИИРЭС за 2018-2022 гг.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3990c1e50_0_0"/>
          <p:cNvSpPr txBox="1"/>
          <p:nvPr/>
        </p:nvSpPr>
        <p:spPr>
          <a:xfrm>
            <a:off x="1769450" y="393225"/>
            <a:ext cx="907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SWOT-анализ</a:t>
            </a:r>
            <a:endParaRPr sz="3000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2" name="Google Shape;102;g213990c1e50_0_0"/>
          <p:cNvGraphicFramePr/>
          <p:nvPr>
            <p:extLst>
              <p:ext uri="{D42A27DB-BD31-4B8C-83A1-F6EECF244321}">
                <p14:modId xmlns:p14="http://schemas.microsoft.com/office/powerpoint/2010/main" val="1093082441"/>
              </p:ext>
            </p:extLst>
          </p:nvPr>
        </p:nvGraphicFramePr>
        <p:xfrm>
          <a:off x="952498" y="1372200"/>
          <a:ext cx="10944032" cy="548710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5472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2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Сильные стороны</a:t>
                      </a:r>
                      <a:endParaRPr b="1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Слабые стороны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 Значительный научный задел коллектива.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 Результаты интеллектуальной деятельности.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 Ежегодная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ВНПК «Устойчивый Север: экология, экономика, общество, право».</a:t>
                      </a: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 Методологический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семинар НИИРЭС (2 раза в месяц).</a:t>
                      </a: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 Научная школа «Региональная экономика Севера»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 Опыт участия в хоздоговорах,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ru-RU" baseline="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госзакупках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ru-RU" baseline="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госзаданиях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7. </a:t>
                      </a:r>
                      <a:r>
                        <a:rPr lang="ru-RU" baseline="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Остепененность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достигла 85%.</a:t>
                      </a: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 Средний возраст института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растет и составляет 52 года</a:t>
                      </a: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 Низкая доля НПР с ученой степенью до 39 лет.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 Слабое обеспечение аналитическими программами, ограниченный (платный) доступ к большим базам данных.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 Ограниченность финансирования на оплату командировок, организационных взносов и издательских расходов научных публикаций, отдаленность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от </a:t>
                      </a:r>
                      <a:r>
                        <a:rPr lang="ru-RU" baseline="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диссоветов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 Сокращение НР до 4,4 ставки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в 2023 г.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 Снижение участия в конкурсах НИР (РНФ).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7. Отсутствие докторов наук в составе института.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Возможности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Угрозы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 Организация крупных междисциплинарных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проектов НИР с привлечением специалистов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СВФУ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 Расширение научного сотрудничества в области региональной экономики, участие в Консорциумах Сибири и Дальнего Востока.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 Повышение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остепененности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при открытии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диссовета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СВФУ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 Привлечение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хоз.договоров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грантов.</a:t>
                      </a: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 Организация и руководство научной работы аспирантов, магистрантов, студентов в области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региональной и отраслевой экономики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 Долговременное (более 1,5 года) индексирование опубликованных статей в базе данных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Web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Science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/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Scopus</a:t>
                      </a: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 Сохраняющейся тенденции увольнения научных сотрудников и сокращения штатных единиц (лучшие кадры переходят в другие научные организации, старшее поколение выходит на пенсию).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 Снижение публикаций РИНЦ у научных работников (отсутствует стимулирование ЭК), снижение участия в конференциях РИНЦ.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 Отсутствие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диссовета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СВФУ на экономике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8" name="Google Shape;108;p8"/>
          <p:cNvGraphicFramePr/>
          <p:nvPr>
            <p:extLst>
              <p:ext uri="{D42A27DB-BD31-4B8C-83A1-F6EECF244321}">
                <p14:modId xmlns:p14="http://schemas.microsoft.com/office/powerpoint/2010/main" val="1684797199"/>
              </p:ext>
            </p:extLst>
          </p:nvPr>
        </p:nvGraphicFramePr>
        <p:xfrm>
          <a:off x="952475" y="2157225"/>
          <a:ext cx="10287025" cy="254355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1469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9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9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95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95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695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68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НИР подразделения (независимо от возраста)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аспирантов, докторантов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Всего НПР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</a:t>
                      </a:r>
                      <a:r>
                        <a:rPr lang="ru-RU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НПР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</a:t>
                      </a:r>
                      <a:r>
                        <a:rPr lang="ru-RU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НПР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НПР до 39 лет включительно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НПР до 39 лет включительно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НПР до 39 лет включительно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5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6,75 ставки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чел.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5,25 ставки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 чел.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77%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77%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2,0 ставки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 чел.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0,5 ставки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чел.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25%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25%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Google Shape;109;p8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Остепененность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990c1e50_0_9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g213990c1e50_0_9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Диссертационный совет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6" name="Google Shape;116;g213990c1e50_0_9"/>
          <p:cNvGraphicFramePr/>
          <p:nvPr>
            <p:extLst>
              <p:ext uri="{D42A27DB-BD31-4B8C-83A1-F6EECF244321}">
                <p14:modId xmlns:p14="http://schemas.microsoft.com/office/powerpoint/2010/main" val="526865239"/>
              </p:ext>
            </p:extLst>
          </p:nvPr>
        </p:nvGraphicFramePr>
        <p:xfrm>
          <a:off x="952500" y="2573650"/>
          <a:ext cx="10287000" cy="203255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2571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Шифр и наименование диссертационного совета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защит в 2022 г.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планируемых защит в 2023 г.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 003.001.01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ФГБУН Институт экономики организации промышленного производства СО РАН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Делахова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А.М. 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Приказ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ВАК от 2023 г.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7134" y="5099737"/>
            <a:ext cx="50770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Helvetica Neue" panose="020B0604020202020204" charset="0"/>
              </a:rPr>
              <a:t>Планируемые защиты:</a:t>
            </a:r>
          </a:p>
          <a:p>
            <a:r>
              <a:rPr lang="ru-RU" dirty="0" smtClean="0">
                <a:latin typeface="Helvetica Neue" panose="020B0604020202020204" charset="0"/>
              </a:rPr>
              <a:t>2024 г. – докторская: Григорьева Е.Э., в.н.с.-</a:t>
            </a:r>
            <a:r>
              <a:rPr lang="ru-RU" dirty="0" err="1" smtClean="0">
                <a:latin typeface="Helvetica Neue" panose="020B0604020202020204" charset="0"/>
              </a:rPr>
              <a:t>уч.секретарь</a:t>
            </a:r>
            <a:endParaRPr lang="ru-RU" dirty="0" smtClean="0">
              <a:latin typeface="Helvetica Neue" panose="020B0604020202020204" charset="0"/>
            </a:endParaRPr>
          </a:p>
          <a:p>
            <a:r>
              <a:rPr lang="ru-RU" dirty="0" smtClean="0">
                <a:latin typeface="Helvetica Neue" panose="020B0604020202020204" charset="0"/>
              </a:rPr>
              <a:t>2025 г. – кандидатская: Тарасова-Сивцева О.М., </a:t>
            </a:r>
            <a:r>
              <a:rPr lang="ru-RU" dirty="0" err="1" smtClean="0">
                <a:latin typeface="Helvetica Neue" panose="020B0604020202020204" charset="0"/>
              </a:rPr>
              <a:t>с.н.с</a:t>
            </a:r>
            <a:r>
              <a:rPr lang="ru-RU" dirty="0" smtClean="0">
                <a:latin typeface="Helvetica Neue" panose="020B0604020202020204" charset="0"/>
              </a:rPr>
              <a:t>.</a:t>
            </a:r>
            <a:endParaRPr lang="ru-RU" dirty="0">
              <a:latin typeface="Helvetica Neu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3990c1e50_0_16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</a:t>
            </a:r>
            <a:r>
              <a:rPr 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22" name="Google Shape;122;g213990c1e50_0_16"/>
          <p:cNvGraphicFramePr/>
          <p:nvPr>
            <p:extLst>
              <p:ext uri="{D42A27DB-BD31-4B8C-83A1-F6EECF244321}">
                <p14:modId xmlns:p14="http://schemas.microsoft.com/office/powerpoint/2010/main" val="3372016233"/>
              </p:ext>
            </p:extLst>
          </p:nvPr>
        </p:nvGraphicFramePr>
        <p:xfrm>
          <a:off x="952500" y="2293500"/>
          <a:ext cx="10287000" cy="432086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4541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87,5% 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WoS/Scopus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Без учета </a:t>
                      </a: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RSCI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" name="Google Shape;123;g213990c1e50_0_16"/>
          <p:cNvSpPr txBox="1"/>
          <p:nvPr/>
        </p:nvSpPr>
        <p:spPr>
          <a:xfrm>
            <a:off x="2419650" y="1687300"/>
            <a:ext cx="73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Helvetica Neue"/>
                <a:ea typeface="Helvetica Neue"/>
                <a:cs typeface="Helvetica Neue"/>
                <a:sym typeface="Helvetica Neue"/>
              </a:rPr>
              <a:t>Количество публикаций в изданиях, входящих в различные базы данных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3990c1e50_0_30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</a:t>
            </a:r>
            <a:r>
              <a:rPr 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36" name="Google Shape;136;g213990c1e50_0_30"/>
          <p:cNvGraphicFramePr/>
          <p:nvPr>
            <p:extLst>
              <p:ext uri="{D42A27DB-BD31-4B8C-83A1-F6EECF244321}">
                <p14:modId xmlns:p14="http://schemas.microsoft.com/office/powerpoint/2010/main" val="3450740183"/>
              </p:ext>
            </p:extLst>
          </p:nvPr>
        </p:nvGraphicFramePr>
        <p:xfrm>
          <a:off x="952500" y="1509800"/>
          <a:ext cx="10286975" cy="525762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2968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7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2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Главный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Ведущий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Старший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Младший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категории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</a:t>
                      </a:r>
                      <a:r>
                        <a:rPr lang="ru-RU" sz="1300" dirty="0" err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WoS</a:t>
                      </a: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</a:t>
                      </a:r>
                      <a:r>
                        <a:rPr lang="ru-RU" sz="1300" dirty="0" err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Scopus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15,5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3,5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7" name="Google Shape;137;g213990c1e50_0_30"/>
          <p:cNvSpPr txBox="1"/>
          <p:nvPr/>
        </p:nvSpPr>
        <p:spPr>
          <a:xfrm>
            <a:off x="2419650" y="1109600"/>
            <a:ext cx="73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НПР подразделения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3990c1e50_0_30"/>
          <p:cNvSpPr txBox="1"/>
          <p:nvPr/>
        </p:nvSpPr>
        <p:spPr>
          <a:xfrm>
            <a:off x="1669775" y="586400"/>
            <a:ext cx="8157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Привлеченные средства за НИОКР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6" name="Google Shape;136;g213990c1e50_0_30"/>
          <p:cNvGraphicFramePr/>
          <p:nvPr>
            <p:extLst>
              <p:ext uri="{D42A27DB-BD31-4B8C-83A1-F6EECF244321}">
                <p14:modId xmlns:p14="http://schemas.microsoft.com/office/powerpoint/2010/main" val="643117038"/>
              </p:ext>
            </p:extLst>
          </p:nvPr>
        </p:nvGraphicFramePr>
        <p:xfrm>
          <a:off x="823913" y="1387975"/>
          <a:ext cx="10815638" cy="53307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9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9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6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797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Источники финансирования</a:t>
                      </a:r>
                      <a:endParaRPr sz="1200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Объем научно-исследовательских и опытно-конструкторских работ,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 рублях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Поданные</a:t>
                      </a:r>
                      <a:r>
                        <a:rPr lang="ru-RU" sz="1200" baseline="0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заявки (количество)</a:t>
                      </a:r>
                      <a:endParaRPr sz="1200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7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 министерств и ведомств РФ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272 248,11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№FSRG-2020-0010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7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</a:rPr>
                        <a:t>Средства российских фондов поддержки научной, научно-технической, инновационной деятельности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500 000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РНФ №22-28-20180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7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органов власти субъектов РФ и муниципалитетов на выполнение НИР по контрактам</a:t>
                      </a:r>
                      <a:endParaRPr sz="1200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4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организаций, предприятий и учреждений, ИП на выполнение исследований и разработок по хоздоговорам (ГПХ)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 263 377,91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2 </a:t>
                      </a:r>
                      <a:r>
                        <a:rPr lang="ru-RU" sz="1100" dirty="0" smtClean="0"/>
                        <a:t>(ФГБУ «Национальный парк «Ленские столбы»» 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5 (</a:t>
                      </a:r>
                      <a:r>
                        <a:rPr lang="ru-RU" sz="1100" dirty="0" smtClean="0"/>
                        <a:t>АО «</a:t>
                      </a:r>
                      <a:r>
                        <a:rPr lang="ru-RU" sz="1100" dirty="0" err="1" smtClean="0"/>
                        <a:t>Комдрагметалл</a:t>
                      </a:r>
                      <a:r>
                        <a:rPr lang="ru-RU" sz="1100" dirty="0" smtClean="0"/>
                        <a:t> РС (Я)»)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ah-RU" sz="1400" dirty="0" smtClean="0"/>
                        <a:t>1</a:t>
                      </a:r>
                      <a:r>
                        <a:rPr lang="sah-RU" sz="1400" baseline="0" dirty="0" smtClean="0"/>
                        <a:t> </a:t>
                      </a:r>
                      <a:r>
                        <a:rPr lang="sah-RU" sz="1100" baseline="0" dirty="0" smtClean="0"/>
                        <a:t>(ГБУ “Академия наук РС(Я)”)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65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Благотворительные  взносы спонсоров, добровольные пожертвования юридических и физических лиц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76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</a:rPr>
                        <a:t>Организационные взносы за участие в научных 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</a:rPr>
                        <a:t>мероприятиях</a:t>
                      </a:r>
                      <a:endParaRPr sz="12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742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источники в сфере научной деятельности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5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рендбук свфу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331C"/>
      </a:accent1>
      <a:accent2>
        <a:srgbClr val="142E46"/>
      </a:accent2>
      <a:accent3>
        <a:srgbClr val="E8DBC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1356</Words>
  <Application>Microsoft Office PowerPoint</Application>
  <PresentationFormat>Широкоэкранный</PresentationFormat>
  <Paragraphs>278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Times New Roman</vt:lpstr>
      <vt:lpstr>Helvetica Neue</vt:lpstr>
      <vt:lpstr>Comic Sans MS</vt:lpstr>
      <vt:lpstr>Arial</vt:lpstr>
      <vt:lpstr>Calibri</vt:lpstr>
      <vt:lpstr>Lucida Sans Unicode</vt:lpstr>
      <vt:lpstr>Тема Office</vt:lpstr>
      <vt:lpstr>Отчет об основных результатах научной деятельности  Научно-исследовательского института региональной экономики Севера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основных результатах научной деятельности (подразделение) за 2022 год</dc:title>
  <dc:creator>Никифоров Леонид Александрович</dc:creator>
  <cp:lastModifiedBy>Григорьева Елена Эдуардовна</cp:lastModifiedBy>
  <cp:revision>35</cp:revision>
  <dcterms:created xsi:type="dcterms:W3CDTF">2021-04-20T02:34:22Z</dcterms:created>
  <dcterms:modified xsi:type="dcterms:W3CDTF">2023-06-06T02:45:24Z</dcterms:modified>
</cp:coreProperties>
</file>